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7" r:id="rId17"/>
    <p:sldId id="275" r:id="rId18"/>
    <p:sldId id="278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A8C1-D2E5-4BB7-888D-8B0F5FE96A65}" type="datetimeFigureOut">
              <a:rPr lang="pl-PL" smtClean="0"/>
              <a:pPr/>
              <a:t>2014-05-12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E34-395E-4B9D-B303-C3A08BBC12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A8C1-D2E5-4BB7-888D-8B0F5FE96A65}" type="datetimeFigureOut">
              <a:rPr lang="pl-PL" smtClean="0"/>
              <a:pPr/>
              <a:t>2014-05-12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E34-395E-4B9D-B303-C3A08BBC12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A8C1-D2E5-4BB7-888D-8B0F5FE96A65}" type="datetimeFigureOut">
              <a:rPr lang="pl-PL" smtClean="0"/>
              <a:pPr/>
              <a:t>2014-05-12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E34-395E-4B9D-B303-C3A08BBC12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A8C1-D2E5-4BB7-888D-8B0F5FE96A65}" type="datetimeFigureOut">
              <a:rPr lang="pl-PL" smtClean="0"/>
              <a:pPr/>
              <a:t>2014-05-12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E34-395E-4B9D-B303-C3A08BBC12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A8C1-D2E5-4BB7-888D-8B0F5FE96A65}" type="datetimeFigureOut">
              <a:rPr lang="pl-PL" smtClean="0"/>
              <a:pPr/>
              <a:t>2014-05-12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E34-395E-4B9D-B303-C3A08BBC12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A8C1-D2E5-4BB7-888D-8B0F5FE96A65}" type="datetimeFigureOut">
              <a:rPr lang="pl-PL" smtClean="0"/>
              <a:pPr/>
              <a:t>2014-05-12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E34-395E-4B9D-B303-C3A08BBC12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A8C1-D2E5-4BB7-888D-8B0F5FE96A65}" type="datetimeFigureOut">
              <a:rPr lang="pl-PL" smtClean="0"/>
              <a:pPr/>
              <a:t>2014-05-12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E34-395E-4B9D-B303-C3A08BBC12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A8C1-D2E5-4BB7-888D-8B0F5FE96A65}" type="datetimeFigureOut">
              <a:rPr lang="pl-PL" smtClean="0"/>
              <a:pPr/>
              <a:t>2014-05-12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E34-395E-4B9D-B303-C3A08BBC12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A8C1-D2E5-4BB7-888D-8B0F5FE96A65}" type="datetimeFigureOut">
              <a:rPr lang="pl-PL" smtClean="0"/>
              <a:pPr/>
              <a:t>2014-05-12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E34-395E-4B9D-B303-C3A08BBC12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A8C1-D2E5-4BB7-888D-8B0F5FE96A65}" type="datetimeFigureOut">
              <a:rPr lang="pl-PL" smtClean="0"/>
              <a:pPr/>
              <a:t>2014-05-12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E34-395E-4B9D-B303-C3A08BBC12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A8C1-D2E5-4BB7-888D-8B0F5FE96A65}" type="datetimeFigureOut">
              <a:rPr lang="pl-PL" smtClean="0"/>
              <a:pPr/>
              <a:t>2014-05-12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E34-395E-4B9D-B303-C3A08BBC12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3A8C1-D2E5-4BB7-888D-8B0F5FE96A65}" type="datetimeFigureOut">
              <a:rPr lang="pl-PL" smtClean="0"/>
              <a:pPr/>
              <a:t>2014-05-12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FE34-395E-4B9D-B303-C3A08BBC127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259632" y="1484784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ODRUCHY PIERWOTNE A WPŁYW NA NAUKĘ </a:t>
            </a:r>
          </a:p>
          <a:p>
            <a:pPr algn="ctr"/>
            <a:r>
              <a:rPr lang="pl-PL" sz="2800" b="1" dirty="0" smtClean="0"/>
              <a:t>I ZACHOWANIE DZIECI W WIEKU PRZEDSZKOLNYM I SZKOLNYM</a:t>
            </a:r>
            <a:endParaRPr lang="pl-PL" sz="2800" b="1" dirty="0"/>
          </a:p>
        </p:txBody>
      </p:sp>
      <p:pic>
        <p:nvPicPr>
          <p:cNvPr id="5" name="Picture 2" descr="C:\Users\Wilq\Desktop\as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852936"/>
            <a:ext cx="5903912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76470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3" name="Picture 1" descr="C:\Users\Wilq\Desktop\dfjkhyojuyfgu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268760"/>
            <a:ext cx="6638495" cy="40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98072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3" name="Picture 2" descr="C:\Users\Wilq\Desktop\dfjkhyojuyfguo - Kop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9695" y="1196752"/>
            <a:ext cx="6173359" cy="352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3"/>
          <p:cNvSpPr txBox="1"/>
          <p:nvPr/>
        </p:nvSpPr>
        <p:spPr>
          <a:xfrm>
            <a:off x="1043608" y="501317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ODRUCH TONICZNY BŁEDNIKOWY W WYPROŚCIE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692696"/>
            <a:ext cx="77048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CZASAMI ZDARZA SIĘ, ŻE ODRUCHY NIE WYGASAJĄ WE WŁASCIWYM CZASIE.</a:t>
            </a:r>
          </a:p>
          <a:p>
            <a:r>
              <a:rPr lang="pl-PL" sz="2800" b="1" dirty="0" smtClean="0"/>
              <a:t>NIEKTÓRE ZNANE PRZYCZYNY TEGO STANU TO:</a:t>
            </a:r>
          </a:p>
          <a:p>
            <a:pPr>
              <a:buFont typeface="Arial" charset="0"/>
              <a:buChar char="•"/>
            </a:pPr>
            <a:endParaRPr lang="pl-PL" dirty="0" smtClean="0"/>
          </a:p>
          <a:p>
            <a:pPr>
              <a:buFont typeface="Arial" charset="0"/>
              <a:buChar char="•"/>
            </a:pPr>
            <a:r>
              <a:rPr lang="pl-PL" dirty="0" smtClean="0">
                <a:latin typeface="Calibri" pitchFamily="34" charset="0"/>
              </a:rPr>
              <a:t>NARODZINY POPRZEZ CIĘCIE CESARSKIE,</a:t>
            </a:r>
          </a:p>
          <a:p>
            <a:pPr>
              <a:buFont typeface="Arial" charset="0"/>
              <a:buChar char="•"/>
            </a:pPr>
            <a:endParaRPr lang="pl-PL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dirty="0" smtClean="0">
                <a:latin typeface="Calibri" pitchFamily="34" charset="0"/>
              </a:rPr>
              <a:t>STOSOWANIE ŚRODKÓW PODTRZYMUJĄCYCH CIĄŻĘ ZAGROŻONĄ,</a:t>
            </a:r>
          </a:p>
          <a:p>
            <a:pPr>
              <a:buFont typeface="Arial" charset="0"/>
              <a:buChar char="•"/>
            </a:pPr>
            <a:endParaRPr lang="pl-PL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dirty="0" smtClean="0">
                <a:latin typeface="Calibri" pitchFamily="34" charset="0"/>
              </a:rPr>
              <a:t>PRZYJMOWANIE LEKÓW PODCZAS CIĄŻY,</a:t>
            </a:r>
          </a:p>
          <a:p>
            <a:pPr>
              <a:buFont typeface="Arial" charset="0"/>
              <a:buChar char="•"/>
            </a:pPr>
            <a:endParaRPr lang="pl-PL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dirty="0" smtClean="0">
                <a:latin typeface="Calibri" pitchFamily="34" charset="0"/>
              </a:rPr>
              <a:t>WCZEŚNIACTWO,</a:t>
            </a:r>
          </a:p>
          <a:p>
            <a:pPr>
              <a:buFont typeface="Arial" charset="0"/>
              <a:buChar char="•"/>
            </a:pPr>
            <a:endParaRPr lang="pl-PL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dirty="0" smtClean="0">
                <a:latin typeface="Calibri" pitchFamily="34" charset="0"/>
              </a:rPr>
              <a:t>STANY ZAPALNE, INFEKCJE,</a:t>
            </a:r>
          </a:p>
          <a:p>
            <a:pPr>
              <a:buFont typeface="Arial" charset="0"/>
              <a:buChar char="•"/>
            </a:pPr>
            <a:endParaRPr lang="pl-PL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dirty="0" smtClean="0">
                <a:latin typeface="Calibri" pitchFamily="34" charset="0"/>
              </a:rPr>
              <a:t>ORAZ INNE PRZYCZYNY DOTĄD NIEZBADANE.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908720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JEŻELI  ODRUCHY POZOSTANĄ AKTYWNE POWYŻEJ </a:t>
            </a:r>
            <a:br>
              <a:rPr lang="pl-PL" sz="2800" dirty="0" smtClean="0"/>
            </a:br>
            <a:r>
              <a:rPr lang="pl-PL" sz="2800" dirty="0" smtClean="0"/>
              <a:t>6-12 MIESIACA ŻYCIA DZIECKA, OKREŚLANE SĄ JAKO NIEPRAWIDŁOWE I SĄ DOWODEM NA ZAKŁÓCENIA </a:t>
            </a:r>
            <a:br>
              <a:rPr lang="pl-PL" sz="2800" dirty="0" smtClean="0"/>
            </a:br>
            <a:r>
              <a:rPr lang="pl-PL" sz="2800" dirty="0" smtClean="0"/>
              <a:t>W KSZTAŁTOWANIU SIĘ UKŁADU NERWOWEGO, TAKI STAN OKREŚLANY JEST PRZEZ NEUROLOGÓW NIEDOJRZAŁOŚCIĄ NEUROMOTORYCZNĄ.</a:t>
            </a:r>
            <a:endParaRPr lang="pl-PL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83568" y="836712"/>
            <a:ext cx="77048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CO POWINNI WIEDZIEĆ RODZICE WYCHOWUJACY NIEMOWLĘTA?</a:t>
            </a:r>
          </a:p>
          <a:p>
            <a:endParaRPr lang="pl-PL" sz="2800" b="1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BARDZO UWAŻNIE OBSERWUJEMY ROZWÓJ RUCHOWY DZIECKA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SPRAWDZAMY CZY WE WŁASCIWYM CZASIE POJAWIAJA SIĘ KOLEJNE ETAPY TEGO ROZWOJU (TAK ZWANE KAMIENIE MILOWE), CZYLI KONTROLA NAD GŁOWĄ, PODNOSZENIE NA RĘKACH, CZWORAKOWANIE, POZYCJA SIEDZĄCA, POZYCJA PIONOWA, CHODZENIE.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BADANIA Z 2001 ROKU MÓWIĄ, ŻE DZIECI MAJĄCE TRUDNOŚCI Z ROZWOJEM RUCHOWYM TO TE KTÓRE W PRZYSZŁOSCI  MAJĄ PROBLEMY EDUKACYJNE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SZCZEGÓLNIE WAŻNY ETAP TO CZWORAKOWANIE NAPRZEMIENNE (RACZKOWANIE)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79512" y="404664"/>
            <a:ext cx="87849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NIEZINTEGROWANE (NIEWYGASZONE) ODRUCHY PIERWOTNE MOGĄ BYĆ DLA DZIECKA W WIEKU PRZEDSZKOLNYM, A PÓŹNIEJ SZKOLNYM PRZYCZYNĄ WIELU NIEPOWODZEŃ.</a:t>
            </a:r>
            <a:endParaRPr lang="pl-PL" sz="28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67544" y="2132856"/>
            <a:ext cx="78488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CZĘSTO SĄ TO TAKIE TRUDNOŚCI JAK:</a:t>
            </a:r>
          </a:p>
          <a:p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UTRZYMANIE RÓWNOWAGI, PROBLEMY Z KOORDYNACJĄ RUCHOWĄ (REKA - OKO) – WIDOCZNE PODCZAS GIER RUCHOWYCH, CZYNNOŚCI MANUALNYCH A NAWET JEDZENIA. DZIECI CZĘSTO UNIKAJĄ TEGO TYPU AKTYWNOŚCI RUCHOWYCH,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TRUDNOŚCI ARTYKULACYJNE (WADY WYMOWY),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WSPÓŁRUCHY PODCZAS PISANIA, RYSOWANIA (DZIECKO WYSUWA JĘZYK, OBLIZUJE SIĘ, PORUSZA USTAMI),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NIEUSTALONA LATERALIZACJA (TO SAMO ZADANIE DZO WYKONUJE RAZ PRAWĄ RAZ LEWĄ RĘKĄ),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TRUDNOSCI Z PERCEPCJA WZROKOWĄ (NIEPRAWIDŁOWE ROZMIESZCZENIE RYSUNKU, ZŁE PROPORCJE, RYSUNEK W JEDNYM ROGU KARTKI ),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RUCHY JEDNOSTRONNE ZAMIAST NAPRZEMIENNYCH (WIDOCZNE PODCZAS CHODZENIA , SKAKANIA),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DŁUGOTRWAŁE ŚLINIENIE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764704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BRAK DOJRZAŁYCH RUCHÓW POŁYKANIA (POŁYKANIE TYPU NIEMOWLECEGO BEZ UNOSZENIA CZUBKA JĘZYKA DU GÓRNYCH DZIĄSEŁ), CO MOŻE POWODOWAĆ WYSKLEPIENIE PODNIEBIENIA A W KONSEKWENCJI TRUDNOŚCI ARTYKULACYJNE,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NADPOBUDLIWOŚĆ RUCHOWA,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NIEPRAWIDŁOWA POSTAWA, GARBIENIE SIĘ, SŁABE NAPIECIE MIEŚNIOWE,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TRUDNOSCI Z WIDZENIEM OBUOCZNYM- POMIJANIE LEWEJ STRONY MATERIAŁU ZADANIOWEGO,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ALERGIE,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OBNIZONA ODPORNOŚĆ,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TRUDNOŚCI Z NAUKĄ CZYTANIA,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BRZYDKIE PISMO,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TRUDNOSCI EMOCJONALNE</a:t>
            </a:r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836712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CO MOŻEMY ROBIĆ, ABY POMÓC NASZYM DZIECIOM?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755576" y="1556792"/>
            <a:ext cx="7560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PRZEDSZKOLE NR 4 DYSPONUJE WYKWALIFIKOWANĄ KADRĄ W ZAKRESIE TERAPII ODRUCHÓW PIERWOTNYCH</a:t>
            </a:r>
          </a:p>
          <a:p>
            <a:endParaRPr lang="pl-PL" dirty="0" smtClean="0"/>
          </a:p>
          <a:p>
            <a:r>
              <a:rPr lang="pl-PL" dirty="0" smtClean="0"/>
              <a:t>W ROKU SZKOLNYM 2014/2015 PLANOWANE JEST UTWORZENIE GRUPY DZIECI PRZEJAWIAJĄCYCH JAKIEKOLWIEK Z WYMIENIONYCH WYŻEJ TRUDNOSCI</a:t>
            </a:r>
          </a:p>
          <a:p>
            <a:endParaRPr lang="pl-PL" dirty="0" smtClean="0"/>
          </a:p>
          <a:p>
            <a:r>
              <a:rPr lang="pl-PL" dirty="0" smtClean="0"/>
              <a:t>TERAPIĘ ODRUCHÓW POPRZEDZA WYKONANIE ZESTAWU TESTÓW DLA DZIECI W WIEKU OD 4 – 7 LAT</a:t>
            </a:r>
          </a:p>
          <a:p>
            <a:endParaRPr lang="pl-PL" dirty="0" smtClean="0"/>
          </a:p>
          <a:p>
            <a:r>
              <a:rPr lang="pl-PL" dirty="0" smtClean="0"/>
              <a:t>TERAPIA ODRUCHÓW STANOWI PODSTAWĘ PIRAMIDY UMIEJETNOŚCI KONIECZNYCH DO EFEKTYWNEGO UCZENIA SIĘ. DAJE ONA DZIECKU MOCNY FUNDAMENT NA KTÓRYM MOŻE UCZYC SIĘ NOWYCH UMIEJETNOŚCI.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9512" y="620688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DZIECI KTÓRE Z JAKICHŚ POWODÓW OMINĘŁY W SWOIM ROZWOJU ETAP RUCHOWY NP. RACZKOWANIE OTRZYMAJĄ DRUGĄ SZANSĘ , ABY MÓZG NAUCZYŁ SIĘ TYCH SCHEMATÓW RUCHOWYCH. 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DOPÓKI DZIECKO NIE UZYSKA KONTROLI NAD SWOIMI RUCHAMI I NIE NABIERZE UMIEJĘTNOŚCI SIEDZENIA LUB STANIA BEZ RUCHU, DOPUTY NIE BĘDZIE POSIADAŁO PODSTAWOWYCH UMIEJĘTNOSCI NIEZBĘDNYCH DO </a:t>
            </a:r>
            <a:r>
              <a:rPr lang="pl-PL" smtClean="0"/>
              <a:t>UCZENIA SIĘ</a:t>
            </a:r>
            <a:r>
              <a:rPr lang="pl-PL" dirty="0" smtClean="0"/>
              <a:t>.    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95536" y="548680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PROGRAM WYGASZANIA/STYMULACJI ODRUCHÓW  POLEGA NA WYKONYWANIU CODZIENNIE PRZEZ OKRES 10-12 MIESIĘCY OD 5-10 MINUT  ĆWICZEN RUCHOWYCH  PODCZAS KTÓRYCH ODTWARZA SIĘ KROK PO KROKU UMIEJĘTNOŚCI RUCHOWE (OD NOWORODKA – PODNOSZENIE GŁOWY) POPRZEZ KOLEJNE WYSTĘPUJĄCE CHRONOLOGICZNIE AŻ DO UZYSKANIA PEŁNEJ KONTROLI NAD SWOIM CIAŁEM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87624" y="1124744"/>
            <a:ext cx="691276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CO TO SĄ ODRUCHY PIERWOTNE?</a:t>
            </a:r>
          </a:p>
          <a:p>
            <a:endParaRPr lang="pl-PL" b="1" dirty="0"/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SĄ TO AUTOMATYCZNE, STEREOTYPOWE REAKCJE ZACZYNAJĄCE SIĘ W RDZENIU KRĘGOWYM I ODBYWAJĄCE SIĘ BEZ UDZIAŁU KORY MÓZGOWEJ</a:t>
            </a:r>
          </a:p>
          <a:p>
            <a:pPr>
              <a:buFont typeface="Arial" pitchFamily="34" charset="0"/>
              <a:buChar char="•"/>
            </a:pPr>
            <a:endParaRPr lang="pl-PL" b="1" dirty="0"/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KSZTAŁTUJĄ  SIĘ W ŻYCIU PŁODOWYM DZIECKA MIĘDZY </a:t>
            </a:r>
          </a:p>
          <a:p>
            <a:r>
              <a:rPr lang="pl-PL" b="1" dirty="0" smtClean="0"/>
              <a:t>9 A 28 TYGODNIEM ,</a:t>
            </a:r>
          </a:p>
          <a:p>
            <a:endParaRPr lang="pl-PL" b="1" dirty="0"/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POZWALAJĄ NA NATYCHMIASTOWĄ REAKCJĘ NA NOWE ŚRODOWISKO ,</a:t>
            </a:r>
          </a:p>
          <a:p>
            <a:pPr>
              <a:buFont typeface="Arial" pitchFamily="34" charset="0"/>
              <a:buChar char="•"/>
            </a:pPr>
            <a:endParaRPr lang="pl-PL" b="1" dirty="0"/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NIEKTÓRE Z NICH SĄ AKTYWNE PODCZAS PORODU I UŁATWIAJĄ DZIECKU  TTRUD PRZYJŚCIA NA ŚWIAT, </a:t>
            </a:r>
          </a:p>
          <a:p>
            <a:pPr>
              <a:buFont typeface="Arial" pitchFamily="34" charset="0"/>
              <a:buChar char="•"/>
            </a:pPr>
            <a:endParaRPr lang="pl-PL" b="1" dirty="0"/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KAŻDY ODRUCH MA PODSTAWOWĄ ROLĘ DO SPEŁNIENIA PONIEWAŻ PRZYGOTOWUJE ORGANIZM DO NASTĘPNYCH ETAPÓW ROZWOJU. </a:t>
            </a:r>
          </a:p>
          <a:p>
            <a:pPr>
              <a:buFont typeface="Arial" pitchFamily="34" charset="0"/>
              <a:buChar char="•"/>
            </a:pPr>
            <a:endParaRPr lang="pl-PL" b="1" dirty="0" smtClean="0"/>
          </a:p>
          <a:p>
            <a:endParaRPr lang="pl-PL" b="1" dirty="0"/>
          </a:p>
          <a:p>
            <a:endParaRPr lang="pl-PL" b="1" dirty="0" smtClean="0"/>
          </a:p>
          <a:p>
            <a:pPr algn="ctr"/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980728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WAŻNYM JEST ABY ODRUCHY POJAWIAŁY SIĘ WE WŁAŚCIWYM DLA SIEBIE CZASIE, SPEŁNIAŁY SWOJĄ ROLĘ A NASTĘPNIE POWINNY WYGASAĆ CZYLI ZANIKAĆ NA RZECZ WYŻSZYCH FORM ROZWOJU</a:t>
            </a:r>
          </a:p>
          <a:p>
            <a:endParaRPr lang="pl-PL" sz="2800" dirty="0"/>
          </a:p>
          <a:p>
            <a:pPr>
              <a:buFont typeface="Arial" pitchFamily="34" charset="0"/>
              <a:buChar char="•"/>
            </a:pPr>
            <a:endParaRPr lang="pl-PL" sz="2800" dirty="0" smtClean="0"/>
          </a:p>
          <a:p>
            <a:endParaRPr lang="pl-PL" sz="2800" dirty="0"/>
          </a:p>
          <a:p>
            <a:endParaRPr lang="pl-PL" sz="2800" dirty="0"/>
          </a:p>
        </p:txBody>
      </p:sp>
      <p:pic>
        <p:nvPicPr>
          <p:cNvPr id="3" name="Picture 2" descr="C:\Users\Wilq\Desktop\pobra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501008"/>
            <a:ext cx="1871663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:\Users\Wilq\Desktop\rozwoj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996952"/>
            <a:ext cx="2735833" cy="2705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67544" y="76470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23528" y="836712"/>
            <a:ext cx="835292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endParaRPr lang="pl-PL" dirty="0" smtClean="0"/>
          </a:p>
          <a:p>
            <a:pPr algn="ctr">
              <a:buFont typeface="Arial" charset="0"/>
              <a:buChar char="•"/>
            </a:pPr>
            <a:r>
              <a:rPr lang="pl-PL" sz="2800" b="1" dirty="0" smtClean="0"/>
              <a:t>ODRUCH MORO</a:t>
            </a:r>
            <a:endParaRPr lang="pl-PL" dirty="0" smtClean="0"/>
          </a:p>
          <a:p>
            <a:pPr>
              <a:buFont typeface="Arial" charset="0"/>
              <a:buChar char="•"/>
            </a:pPr>
            <a:endParaRPr lang="pl-PL" dirty="0"/>
          </a:p>
          <a:p>
            <a:pPr>
              <a:buFont typeface="Arial" charset="0"/>
              <a:buChar char="•"/>
            </a:pPr>
            <a:r>
              <a:rPr lang="pl-PL" dirty="0" smtClean="0"/>
              <a:t>POJAWIA SIĘ W 9 TYGODNIU ŻYCIA PŁODOWEGO, WYGASA  W 2 -4 M.Ż.</a:t>
            </a:r>
          </a:p>
          <a:p>
            <a:pPr>
              <a:buFont typeface="Arial" charset="0"/>
              <a:buChar char="•"/>
            </a:pPr>
            <a:endParaRPr lang="pl-PL" dirty="0" smtClean="0"/>
          </a:p>
          <a:p>
            <a:pPr>
              <a:buFont typeface="Arial" charset="0"/>
              <a:buChar char="•"/>
            </a:pPr>
            <a:r>
              <a:rPr lang="pl-PL" dirty="0" smtClean="0"/>
              <a:t>PO STŁUMIENIU MORO  POZOSTAJE U DOROSŁEJ OSOBY JAKO REAKCJA WZDRYGNIĘCIA,</a:t>
            </a:r>
          </a:p>
          <a:p>
            <a:pPr>
              <a:buFont typeface="Arial" charset="0"/>
              <a:buChar char="•"/>
            </a:pPr>
            <a:endParaRPr lang="pl-PL" dirty="0"/>
          </a:p>
          <a:p>
            <a:pPr>
              <a:buFont typeface="Arial" charset="0"/>
              <a:buChar char="•"/>
            </a:pPr>
            <a:r>
              <a:rPr lang="pl-PL" dirty="0" smtClean="0"/>
              <a:t>ODRUCH MORO WYWOŁUJĄ:  NAGŁY NIESPODZIEWANY BODZIEC, NAGŁY RUCH , HAŁAS, BÓL, ZMIANA POZYCJI GŁOWY, WYSTĘPUJE WÓWCZAS NAGŁY SYMETRYCZNY RUCH RAMION W GÓRĘ OD CIAŁA. RAMIONA ROZWIERAJĄ SIĘ A PO CHWILI OBEJMUJĄ CIAŁO, „ODRUCH OBEJMOWANIA”, </a:t>
            </a:r>
          </a:p>
          <a:p>
            <a:pPr>
              <a:buFont typeface="Arial" charset="0"/>
              <a:buChar char="•"/>
            </a:pPr>
            <a:endParaRPr lang="pl-PL" dirty="0"/>
          </a:p>
          <a:p>
            <a:pPr>
              <a:buFont typeface="Arial" charset="0"/>
              <a:buChar char="•"/>
            </a:pPr>
            <a:r>
              <a:rPr lang="pl-PL" dirty="0" smtClean="0"/>
              <a:t>JEST TO INSTYNKTOWNA  REAKCJA NA ZAGROŻENIE, MA NA CELU ALARMOWAĆ I PRZYWOŁYWAĆ POMOC W PIERWSZYCH TYGODNIACH ŻYCIA NIEMOWLĘCI.</a:t>
            </a:r>
            <a:endParaRPr lang="pl-PL" dirty="0"/>
          </a:p>
          <a:p>
            <a:pPr>
              <a:buFont typeface="Arial" charset="0"/>
              <a:buChar char="•"/>
            </a:pPr>
            <a:endParaRPr lang="pl-PL" dirty="0" smtClean="0"/>
          </a:p>
          <a:p>
            <a:pPr>
              <a:buFont typeface="Arial" charset="0"/>
              <a:buChar char="•"/>
            </a:pPr>
            <a:endParaRPr lang="pl-P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99592" y="112474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ODRUCH PALMARA – DŁONIOWO CHWYTNY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27584" y="1844824"/>
            <a:ext cx="76328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pl-PL" dirty="0" smtClean="0"/>
              <a:t>POJAWIA SIĘ W 11 TYG. ŻYCIA  PŁODOWEGO</a:t>
            </a:r>
          </a:p>
          <a:p>
            <a:pPr>
              <a:buFont typeface="Arial" charset="0"/>
              <a:buChar char="•"/>
            </a:pPr>
            <a:endParaRPr lang="pl-PL" dirty="0" smtClean="0"/>
          </a:p>
          <a:p>
            <a:pPr>
              <a:buFont typeface="Arial" charset="0"/>
              <a:buChar char="•"/>
            </a:pPr>
            <a:r>
              <a:rPr lang="pl-PL" dirty="0" smtClean="0"/>
              <a:t>LEKKI DOTYK LUB NACISK NA DŁOŃ NOWORODKA POWODUJE ZACISKANIE PALCÓW,</a:t>
            </a:r>
          </a:p>
          <a:p>
            <a:pPr>
              <a:buFont typeface="Arial" charset="0"/>
              <a:buChar char="•"/>
            </a:pPr>
            <a:endParaRPr lang="pl-PL" dirty="0" smtClean="0"/>
          </a:p>
          <a:p>
            <a:pPr>
              <a:buFont typeface="Arial" charset="0"/>
              <a:buChar char="•"/>
            </a:pPr>
            <a:r>
              <a:rPr lang="pl-PL" dirty="0" smtClean="0"/>
              <a:t>MOŻE BYĆ WYWOŁANY PRZEZ ODRUCH SSANIA  A  CZYNNOŚĆ SSANIA MOŻE POWODOWAĆ GNIOTĄCE RUCHY DŁOŃMI (REAKCJA BABKINA),</a:t>
            </a:r>
          </a:p>
          <a:p>
            <a:pPr>
              <a:buFont typeface="Arial" charset="0"/>
              <a:buChar char="•"/>
            </a:pPr>
            <a:endParaRPr lang="pl-PL" dirty="0" smtClean="0"/>
          </a:p>
          <a:p>
            <a:pPr>
              <a:buFont typeface="Arial" charset="0"/>
              <a:buChar char="•"/>
            </a:pPr>
            <a:r>
              <a:rPr lang="pl-PL" dirty="0" smtClean="0"/>
              <a:t>MOŻEMY TU OBSERWOWAĆ PĘTLĘ NERWOWĄ ŁĄCZĄCĄ DŁONIE </a:t>
            </a:r>
            <a:br>
              <a:rPr lang="pl-PL" dirty="0" smtClean="0"/>
            </a:br>
            <a:r>
              <a:rPr lang="pl-PL" dirty="0" smtClean="0"/>
              <a:t>Z RUCHAMI UST – DZIECI UCZĄCE SIĘ PISAĆ CZĘSTO WYKONUJĄ RUCHY BUZIĄ, WYSUWAJĄ JĘZYK, OBLIZUJĄ USTA LUB WYKRZYWIAJĄ JE.</a:t>
            </a:r>
          </a:p>
          <a:p>
            <a:pPr>
              <a:buFont typeface="Arial" charset="0"/>
              <a:buChar char="•"/>
            </a:pPr>
            <a:endParaRPr lang="pl-PL" dirty="0" smtClean="0"/>
          </a:p>
          <a:p>
            <a:pPr>
              <a:buFont typeface="Arial" charset="0"/>
              <a:buChar char="•"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99592" y="908720"/>
            <a:ext cx="763284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latin typeface="Calibri" pitchFamily="34" charset="0"/>
              </a:rPr>
              <a:t>ASYMETRYCZNY   TONICZNY ODRUCH SZYI - ATOS   </a:t>
            </a:r>
          </a:p>
          <a:p>
            <a:pPr algn="ctr"/>
            <a:endParaRPr lang="pl-PL" sz="2400" dirty="0" smtClean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pl-PL" dirty="0" smtClean="0">
                <a:latin typeface="Calibri" pitchFamily="34" charset="0"/>
              </a:rPr>
              <a:t>POJAWIA SIĘ W 18 TYG. ŻYCIA PŁODOWEGO POWINIEN ZOSTAĆ ZINTEGROWANY DO 6 MIES. ŻYCIA</a:t>
            </a:r>
          </a:p>
          <a:p>
            <a:pPr algn="just">
              <a:buFont typeface="Arial" charset="0"/>
              <a:buChar char="•"/>
            </a:pPr>
            <a:endParaRPr lang="pl-PL" dirty="0" smtClean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pl-PL" dirty="0" smtClean="0">
                <a:latin typeface="Calibri" pitchFamily="34" charset="0"/>
              </a:rPr>
              <a:t>W ŻYCIU PŁODOWYM ZAPEWNIA CIĄGŁY RUCH, STYMULUJE MECHANIZM RÓWNOWAGI, ZWIĘKSZA LICZBĘ POŁĄCZEŃ NERWOWYCH</a:t>
            </a:r>
          </a:p>
          <a:p>
            <a:pPr algn="just">
              <a:buFont typeface="Arial" charset="0"/>
              <a:buChar char="•"/>
            </a:pPr>
            <a:endParaRPr lang="pl-PL" dirty="0" smtClean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pl-PL" dirty="0" smtClean="0">
                <a:latin typeface="Calibri" pitchFamily="34" charset="0"/>
              </a:rPr>
              <a:t>UŁATWIA PORÓD, W PIERWSZYCH MIESIĄCACH ZAPEWNIA PRZEPŁYW POWIETRZA LEŻĄCEMU NIEMOWLĘCIU NABRZUCHU</a:t>
            </a:r>
          </a:p>
          <a:p>
            <a:pPr algn="just">
              <a:buFont typeface="Arial" charset="0"/>
              <a:buChar char="•"/>
            </a:pPr>
            <a:endParaRPr lang="pl-PL" dirty="0" smtClean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pl-PL" dirty="0" smtClean="0">
                <a:latin typeface="Calibri" pitchFamily="34" charset="0"/>
              </a:rPr>
              <a:t>OBRÓT GŁOWY DZIECKA W BOK POWODUJE WYPROST RĘKI </a:t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I NOGI PO STRONIE TWARZY A ZGIĘCIE KOŃCZYN PO STRONIE POTYLICY</a:t>
            </a:r>
            <a:endParaRPr lang="pl-PL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27584" y="620688"/>
            <a:ext cx="748883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SYMETRYCZNY TONICZNY ODRUCH SZYJNY – STOS</a:t>
            </a:r>
          </a:p>
          <a:p>
            <a:pPr algn="ctr"/>
            <a:endParaRPr lang="pl-PL" sz="2800" b="1" dirty="0" smtClean="0"/>
          </a:p>
          <a:p>
            <a:pPr algn="just">
              <a:buFont typeface="Arial" charset="0"/>
              <a:buChar char="•"/>
            </a:pPr>
            <a:r>
              <a:rPr lang="pl-PL" dirty="0" smtClean="0"/>
              <a:t>W ZGIĘCIU – POJAWIA SIĘ 6-9 MIES. ŻYCIA, WYGASA 9-11 MIES.</a:t>
            </a:r>
          </a:p>
          <a:p>
            <a:pPr algn="just"/>
            <a:r>
              <a:rPr lang="pl-PL" dirty="0" smtClean="0"/>
              <a:t>W WYPROŚCIE - POJAWIA SIĘ 6-9 MIES. ŻYCIA, WYGASA 9-11 MIES.</a:t>
            </a:r>
          </a:p>
          <a:p>
            <a:pPr algn="just"/>
            <a:endParaRPr lang="pl-PL" dirty="0" smtClean="0"/>
          </a:p>
          <a:p>
            <a:pPr algn="just">
              <a:buFont typeface="Arial" charset="0"/>
              <a:buChar char="•"/>
            </a:pPr>
            <a:r>
              <a:rPr lang="pl-PL" dirty="0" smtClean="0"/>
              <a:t>SYMETRYCZNY TONICZNY ODRUCH SZYI   WYSTĘPUJE PRZEZ KRÓTKI CZAS.</a:t>
            </a:r>
          </a:p>
          <a:p>
            <a:pPr algn="just"/>
            <a:r>
              <a:rPr lang="pl-PL" dirty="0" smtClean="0"/>
              <a:t>NIE ZALICZA SIĘ GO DO ODRUCHÓW PIERWOTNYCH, GDYŻ NIE WYSTĘPUJE PRZY URODZENIU ANI DO ODRUCHÓW POSTURALNYCH, GDYŻ NIE JEST OBECNY PRZEZ CAŁE ŻYCIE.</a:t>
            </a:r>
          </a:p>
          <a:p>
            <a:pPr algn="just"/>
            <a:endParaRPr lang="pl-PL" dirty="0" smtClean="0"/>
          </a:p>
          <a:p>
            <a:pPr algn="just">
              <a:buFont typeface="Arial" charset="0"/>
              <a:buChar char="•"/>
            </a:pPr>
            <a:r>
              <a:rPr lang="pl-PL" dirty="0" smtClean="0"/>
              <a:t>UŁATWIA DZIECKU PRZECIWSTAWIENIE SIĘ GRAWITACJI POPRZEZ PODNIESIENIE SIĘ NA RĘKACH I KOLANACH Z LEŻENIA NA BRZUCHU.</a:t>
            </a:r>
          </a:p>
          <a:p>
            <a:pPr algn="just">
              <a:buFont typeface="Arial" charset="0"/>
              <a:buChar char="•"/>
            </a:pPr>
            <a:endParaRPr lang="pl-PL" dirty="0" smtClean="0"/>
          </a:p>
          <a:p>
            <a:pPr algn="just">
              <a:buFont typeface="Arial" charset="0"/>
              <a:buChar char="•"/>
            </a:pPr>
            <a:r>
              <a:rPr lang="pl-PL" dirty="0" smtClean="0"/>
              <a:t>STANOWI POMOST MIĘDZY NASTĘPNYM ETAPEM ROZWOJU RUCHOWEGO – RACZKOWANIEM.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Wilq\Desktop\Scan 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3" y="764704"/>
            <a:ext cx="4420173" cy="27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323528" y="299695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U DZIECKA W POZYCJI NA CZWORAKACH ZGIĘCIE GŁOWY POWODUJE ZGIĘCIE RAMION I WYPROST NÓG. </a:t>
            </a:r>
            <a:endParaRPr lang="pl-PL" dirty="0"/>
          </a:p>
        </p:txBody>
      </p:sp>
      <p:pic>
        <p:nvPicPr>
          <p:cNvPr id="4" name="Picture 2" descr="C:\Users\Wilq\Desktop\Scan 18 - Kop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336203"/>
            <a:ext cx="3190408" cy="300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899592" y="508518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WYPROST GŁOWY POWODUJE ZGIĘCIE NÓG I WYPROST RAMION.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764704"/>
            <a:ext cx="81369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ODRUCH TONICZNY BŁĘDNIKOWY – TOB</a:t>
            </a:r>
          </a:p>
          <a:p>
            <a:endParaRPr lang="pl-PL" sz="2800" dirty="0" smtClean="0"/>
          </a:p>
          <a:p>
            <a:pPr>
              <a:buFont typeface="Arial" charset="0"/>
              <a:buChar char="•"/>
            </a:pPr>
            <a:r>
              <a:rPr lang="pl-PL" dirty="0" smtClean="0"/>
              <a:t>W  ZGIĘCIU – POJAWIA SIĘ W ŻYCIU PŁODOWYM, OBECNY PODCZS PORODU, WYGASA OK. 4 MIES.</a:t>
            </a:r>
          </a:p>
          <a:p>
            <a:pPr>
              <a:buFont typeface="Arial" charset="0"/>
              <a:buChar char="•"/>
            </a:pPr>
            <a:endParaRPr lang="pl-PL" dirty="0" smtClean="0"/>
          </a:p>
          <a:p>
            <a:pPr>
              <a:buFont typeface="Arial" charset="0"/>
              <a:buChar char="•"/>
            </a:pPr>
            <a:r>
              <a:rPr lang="pl-PL" dirty="0" smtClean="0"/>
              <a:t>W WYPROŚCIE – POJAWIA SIĘ PRZY URODZENIU, </a:t>
            </a:r>
            <a:br>
              <a:rPr lang="pl-PL" dirty="0" smtClean="0"/>
            </a:br>
            <a:r>
              <a:rPr lang="pl-PL" dirty="0" smtClean="0"/>
              <a:t>W FORMIE SZCZĄTKOWEJ UTRZYMUJE SIĘ DO 3 ROKU ŻYCIA</a:t>
            </a:r>
          </a:p>
          <a:p>
            <a:pPr>
              <a:buFont typeface="Arial" charset="0"/>
              <a:buChar char="•"/>
            </a:pPr>
            <a:endParaRPr lang="pl-PL" dirty="0" smtClean="0"/>
          </a:p>
          <a:p>
            <a:pPr>
              <a:buFont typeface="Arial" charset="0"/>
              <a:buChar char="•"/>
            </a:pPr>
            <a:r>
              <a:rPr lang="pl-PL" dirty="0" smtClean="0"/>
              <a:t>WPŁYWA NA ROZŁOŻENIE NAPIĘCIA MIĘŚNIOWEGO W CIELE UMOŻLIWIAJĄC NOWORODKOWI WYPROST ZE ZGIĘTEJ POZYCJI PŁODOWEJ</a:t>
            </a:r>
          </a:p>
          <a:p>
            <a:pPr>
              <a:buFont typeface="Arial" charset="0"/>
              <a:buChar char="•"/>
            </a:pPr>
            <a:endParaRPr lang="pl-PL" dirty="0" smtClean="0"/>
          </a:p>
          <a:p>
            <a:pPr>
              <a:buFont typeface="Arial" charset="0"/>
              <a:buChar char="•"/>
            </a:pPr>
            <a:r>
              <a:rPr lang="pl-PL" dirty="0" smtClean="0"/>
              <a:t>ODRUCH BŁĘDNIKOWY TONICZNY TO PIERWOTNA METODA RADZENIA SOBIE Z PROBLEMEM GRAWITACJI, WYPROST GŁOWY PONIŻEJ KRĘGOSŁUPA POWODUJE NADMIERNE ZGIĘCIE LUB WYPROST CIAŁA I NAPINANIE MIĘŚNI OD GŁOWY W DÓŁ. OKOŁO 6 MIES TA REAKCJA POWINNA ULEC ZMIANIE </a:t>
            </a:r>
          </a:p>
          <a:p>
            <a:pPr>
              <a:buFont typeface="Arial" charset="0"/>
              <a:buChar char="•"/>
            </a:pPr>
            <a:endParaRPr lang="pl-PL" dirty="0" smtClean="0"/>
          </a:p>
          <a:p>
            <a:pPr>
              <a:buFont typeface="Arial" charset="0"/>
              <a:buChar char="•"/>
            </a:pPr>
            <a:r>
              <a:rPr lang="pl-PL" dirty="0" smtClean="0"/>
              <a:t>PRZEDŁUŻAJĄCE SIĘ DZIAŁANIE ODRUCHU OGRANICZA  ROZWÓJ ODRUCHÓW USTALENIA GŁOWY.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966</Words>
  <Application>Microsoft Office PowerPoint</Application>
  <PresentationFormat>Pokaz na ekranie (4:3)</PresentationFormat>
  <Paragraphs>140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Wilq</dc:creator>
  <cp:lastModifiedBy>Dom</cp:lastModifiedBy>
  <cp:revision>32</cp:revision>
  <dcterms:created xsi:type="dcterms:W3CDTF">2014-04-28T17:22:08Z</dcterms:created>
  <dcterms:modified xsi:type="dcterms:W3CDTF">2014-05-12T08:19:42Z</dcterms:modified>
</cp:coreProperties>
</file>